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59" r:id="rId4"/>
    <p:sldId id="260" r:id="rId5"/>
    <p:sldId id="263" r:id="rId6"/>
    <p:sldId id="293" r:id="rId7"/>
    <p:sldId id="261" r:id="rId8"/>
    <p:sldId id="262" r:id="rId9"/>
    <p:sldId id="316" r:id="rId10"/>
    <p:sldId id="265" r:id="rId11"/>
    <p:sldId id="279" r:id="rId12"/>
    <p:sldId id="294" r:id="rId13"/>
    <p:sldId id="295" r:id="rId14"/>
    <p:sldId id="296" r:id="rId15"/>
    <p:sldId id="297" r:id="rId16"/>
    <p:sldId id="287" r:id="rId17"/>
    <p:sldId id="298" r:id="rId18"/>
    <p:sldId id="299" r:id="rId19"/>
    <p:sldId id="300" r:id="rId20"/>
    <p:sldId id="301" r:id="rId21"/>
    <p:sldId id="286" r:id="rId22"/>
    <p:sldId id="307" r:id="rId23"/>
    <p:sldId id="308" r:id="rId24"/>
    <p:sldId id="289" r:id="rId25"/>
    <p:sldId id="304" r:id="rId26"/>
    <p:sldId id="305" r:id="rId27"/>
    <p:sldId id="306" r:id="rId28"/>
    <p:sldId id="310" r:id="rId29"/>
    <p:sldId id="311" r:id="rId30"/>
    <p:sldId id="303" r:id="rId31"/>
    <p:sldId id="309" r:id="rId32"/>
    <p:sldId id="312" r:id="rId33"/>
    <p:sldId id="313" r:id="rId34"/>
    <p:sldId id="290" r:id="rId35"/>
    <p:sldId id="314" r:id="rId36"/>
    <p:sldId id="315" r:id="rId37"/>
    <p:sldId id="28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4CA"/>
    <a:srgbClr val="0E7690"/>
    <a:srgbClr val="FCFCFC"/>
    <a:srgbClr val="094A9E"/>
    <a:srgbClr val="2746A9"/>
    <a:srgbClr val="264FCC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 autoAdjust="0"/>
    <p:restoredTop sz="95000" autoAdjust="0"/>
  </p:normalViewPr>
  <p:slideViewPr>
    <p:cSldViewPr snapToGrid="0">
      <p:cViewPr>
        <p:scale>
          <a:sx n="70" d="100"/>
          <a:sy n="70" d="100"/>
        </p:scale>
        <p:origin x="816" y="5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8A33D-63A7-E149-A3AD-FB407462948A}" type="datetimeFigureOut">
              <a:rPr lang="en-US" smtClean="0"/>
              <a:t>5/29/17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DEB0C-08D0-EA43-8353-9F1891B92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4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49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59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33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36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87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20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57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5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4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87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4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6DDE-914A-F245-8544-E201E3085B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95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28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87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34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6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48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61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73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07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6DDE-914A-F245-8544-E201E3085B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927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68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87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6DDE-914A-F245-8544-E201E3085B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53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6DDE-914A-F245-8544-E201E3085B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69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6DDE-914A-F245-8544-E201E3085B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74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6DDE-914A-F245-8544-E201E3085B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49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6DDE-914A-F245-8544-E201E3085B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72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restructuring featured products</a:t>
            </a:r>
            <a:r>
              <a:rPr lang="en-US" baseline="0" dirty="0" smtClean="0"/>
              <a:t> and services – arrange from “small-scale” to “large-scale” projects in terms of significance / what most businesses require from a supplier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Creative Design &amp; Concept – affects all facets of most projects that require production of any sort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Fabrication – also affects most projects that require production</a:t>
            </a:r>
          </a:p>
          <a:p>
            <a:pPr marL="457200" lvl="1" indent="0">
              <a:buNone/>
            </a:pPr>
            <a:r>
              <a:rPr lang="en-US" baseline="0" dirty="0" smtClean="0"/>
              <a:t>2.1. Merchandising and product displays – booths, in-store modules, etc. – most FMCG and non-FMCG businesses will be familiar with these items</a:t>
            </a:r>
          </a:p>
          <a:p>
            <a:pPr marL="457200" lvl="1" indent="0">
              <a:buNone/>
            </a:pPr>
            <a:r>
              <a:rPr lang="en-US" baseline="0" dirty="0" smtClean="0"/>
              <a:t>2.2. Printing and Installation – common requirement for most businesses</a:t>
            </a:r>
          </a:p>
          <a:p>
            <a:pPr marL="457200" lvl="1" indent="0">
              <a:buNone/>
            </a:pPr>
            <a:r>
              <a:rPr lang="en-US" baseline="0" dirty="0" smtClean="0"/>
              <a:t>2.3. Corporate Giveaways &amp; Premiums – another common requirement for most businesses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Event Concepts &amp; Management</a:t>
            </a:r>
          </a:p>
          <a:p>
            <a:pPr marL="457200" lvl="1" indent="0">
              <a:buNone/>
            </a:pPr>
            <a:r>
              <a:rPr lang="en-US" baseline="0" dirty="0" smtClean="0"/>
              <a:t>3.1. Brand &amp; Product Activation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Manpower Services</a:t>
            </a:r>
          </a:p>
          <a:p>
            <a:pPr marL="457200" lvl="1" indent="0">
              <a:buNone/>
            </a:pPr>
            <a:r>
              <a:rPr lang="en-US" baseline="0" dirty="0" smtClean="0"/>
              <a:t>4.1. Manpower Training &amp; Development</a:t>
            </a:r>
          </a:p>
          <a:p>
            <a:pPr marL="457200" lvl="1" indent="0">
              <a:buNone/>
            </a:pPr>
            <a:r>
              <a:rPr lang="en-US" baseline="0" dirty="0" smtClean="0"/>
              <a:t>4.2. Jobber / Selling Program</a:t>
            </a:r>
          </a:p>
          <a:p>
            <a:pPr marL="457200" lvl="1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8A6DDE-914A-F245-8544-E201E3085B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6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87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some pictures – tech booth</a:t>
            </a:r>
          </a:p>
          <a:p>
            <a:r>
              <a:rPr lang="en-US" baseline="0" dirty="0" smtClean="0"/>
              <a:t>Corporate events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scriptwriting, video editing, screenshot on AVP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DEB0C-08D0-EA43-8353-9F1891B921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2475">
                <a:latin typeface="Novecento sans wide Normal" panose="00000505000000000000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125">
                <a:latin typeface="Larke Neue" panose="00000504000000000004" pitchFamily="2" charset="0"/>
              </a:defRPr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731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51">
                <a:latin typeface="Novecento sans wide Book" panose="00000405000000000000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351">
                <a:latin typeface="Larke Neue" panose="00000504000000000004" pitchFamily="2" charset="0"/>
              </a:defRPr>
            </a:lvl1pPr>
            <a:lvl2pPr>
              <a:defRPr sz="1125">
                <a:latin typeface="Larke Neue" panose="00000504000000000004" pitchFamily="2" charset="0"/>
              </a:defRPr>
            </a:lvl2pPr>
            <a:lvl3pPr>
              <a:defRPr sz="1013">
                <a:latin typeface="Larke Neue" panose="00000504000000000004" pitchFamily="2" charset="0"/>
              </a:defRPr>
            </a:lvl3pPr>
            <a:lvl4pPr>
              <a:defRPr sz="900">
                <a:latin typeface="Larke Neue" panose="00000504000000000004" pitchFamily="2" charset="0"/>
              </a:defRPr>
            </a:lvl4pPr>
            <a:lvl5pPr>
              <a:defRPr sz="900">
                <a:latin typeface="Larke Neue" panose="00000504000000000004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5850" y="6356359"/>
            <a:ext cx="794525" cy="365125"/>
          </a:xfrm>
        </p:spPr>
        <p:txBody>
          <a:bodyPr/>
          <a:lstStyle>
            <a:lvl1pPr algn="ctr">
              <a:defRPr/>
            </a:lvl1pPr>
          </a:lstStyle>
          <a:p>
            <a:fld id="{36288EC9-2748-44AB-A672-596D9CA68545}" type="datetimeFigureOut">
              <a:rPr lang="en-US" smtClean="0"/>
              <a:pPr/>
              <a:t>5/29/17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49277" y="6356359"/>
            <a:ext cx="1766074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46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91746"/>
            <a:ext cx="7886700" cy="898951"/>
          </a:xfrm>
        </p:spPr>
        <p:txBody>
          <a:bodyPr>
            <a:normAutofit/>
          </a:bodyPr>
          <a:lstStyle>
            <a:lvl1pPr algn="ctr">
              <a:defRPr sz="2251">
                <a:latin typeface="Novecento sans wide Book" panose="00000405000000000000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1351">
                <a:latin typeface="Larke Neue" panose="00000504000000000004" pitchFamily="2" charset="0"/>
              </a:defRPr>
            </a:lvl1pPr>
            <a:lvl2pPr>
              <a:defRPr sz="1125">
                <a:latin typeface="Larke Neue" panose="00000504000000000004" pitchFamily="2" charset="0"/>
              </a:defRPr>
            </a:lvl2pPr>
            <a:lvl3pPr>
              <a:defRPr sz="1013">
                <a:latin typeface="Larke Neue" panose="00000504000000000004" pitchFamily="2" charset="0"/>
              </a:defRPr>
            </a:lvl3pPr>
            <a:lvl4pPr>
              <a:defRPr sz="900">
                <a:latin typeface="Larke Neue" panose="00000504000000000004" pitchFamily="2" charset="0"/>
              </a:defRPr>
            </a:lvl4pPr>
            <a:lvl5pPr>
              <a:defRPr sz="900">
                <a:latin typeface="Larke Neue" panose="00000504000000000004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1351">
                <a:latin typeface="Larke Neue" panose="00000504000000000004" pitchFamily="2" charset="0"/>
              </a:defRPr>
            </a:lvl1pPr>
            <a:lvl2pPr>
              <a:defRPr sz="1125">
                <a:latin typeface="Larke Neue" panose="00000504000000000004" pitchFamily="2" charset="0"/>
              </a:defRPr>
            </a:lvl2pPr>
            <a:lvl3pPr>
              <a:defRPr sz="1013">
                <a:latin typeface="Larke Neue" panose="00000504000000000004" pitchFamily="2" charset="0"/>
              </a:defRPr>
            </a:lvl3pPr>
            <a:lvl4pPr>
              <a:defRPr sz="900">
                <a:latin typeface="Larke Neue" panose="00000504000000000004" pitchFamily="2" charset="0"/>
              </a:defRPr>
            </a:lvl4pPr>
            <a:lvl5pPr>
              <a:defRPr sz="900">
                <a:latin typeface="Larke Neue" panose="00000504000000000004" pitchFamily="2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8EC9-2748-44AB-A672-596D9CA68545}" type="datetimeFigureOut">
              <a:rPr lang="en-US" smtClean="0"/>
              <a:t>5/29/17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F26-3A66-45F0-8C77-A52CEA6F0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01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516565"/>
            <a:ext cx="2949178" cy="998035"/>
          </a:xfrm>
        </p:spPr>
        <p:txBody>
          <a:bodyPr anchor="b">
            <a:normAutofit/>
          </a:bodyPr>
          <a:lstStyle>
            <a:lvl1pPr>
              <a:defRPr sz="1575">
                <a:latin typeface="Novecento sans wide Book" panose="00000405000000000000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516571"/>
            <a:ext cx="4629150" cy="4344485"/>
          </a:xfrm>
        </p:spPr>
        <p:txBody>
          <a:bodyPr>
            <a:normAutofit/>
          </a:bodyPr>
          <a:lstStyle>
            <a:lvl1pPr>
              <a:defRPr sz="1575">
                <a:latin typeface="Larke Neue" panose="00000504000000000004" pitchFamily="2" charset="0"/>
              </a:defRPr>
            </a:lvl1pPr>
            <a:lvl2pPr>
              <a:defRPr sz="1351">
                <a:latin typeface="Larke Neue" panose="00000504000000000004" pitchFamily="2" charset="0"/>
              </a:defRPr>
            </a:lvl2pPr>
            <a:lvl3pPr>
              <a:defRPr sz="1125">
                <a:latin typeface="Larke Neue" panose="00000504000000000004" pitchFamily="2" charset="0"/>
              </a:defRPr>
            </a:lvl3pPr>
            <a:lvl4pPr>
              <a:defRPr sz="1013">
                <a:latin typeface="Larke Neue" panose="00000504000000000004" pitchFamily="2" charset="0"/>
              </a:defRPr>
            </a:lvl4pPr>
            <a:lvl5pPr>
              <a:defRPr sz="1013">
                <a:latin typeface="Larke Neue" panose="00000504000000000004" pitchFamily="2" charset="0"/>
              </a:defRPr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631688"/>
            <a:ext cx="2949178" cy="3237300"/>
          </a:xfrm>
        </p:spPr>
        <p:txBody>
          <a:bodyPr>
            <a:normAutofit/>
          </a:bodyPr>
          <a:lstStyle>
            <a:lvl1pPr marL="0" indent="0">
              <a:buNone/>
              <a:defRPr sz="788">
                <a:latin typeface="Larke Neue" panose="00000504000000000004" pitchFamily="2" charset="0"/>
              </a:defRPr>
            </a:lvl1pPr>
            <a:lvl2pPr marL="257168" indent="0">
              <a:buNone/>
              <a:defRPr sz="788"/>
            </a:lvl2pPr>
            <a:lvl3pPr marL="514338" indent="0">
              <a:buNone/>
              <a:defRPr sz="675"/>
            </a:lvl3pPr>
            <a:lvl4pPr marL="771506" indent="0">
              <a:buNone/>
              <a:defRPr sz="563"/>
            </a:lvl4pPr>
            <a:lvl5pPr marL="1028674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8EC9-2748-44AB-A672-596D9CA68545}" type="datetimeFigureOut">
              <a:rPr lang="en-US" smtClean="0"/>
              <a:t>5/29/17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F26-3A66-45F0-8C77-A52CEA6F0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83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>
            <a:normAutofit/>
          </a:bodyPr>
          <a:lstStyle>
            <a:lvl1pPr>
              <a:defRPr sz="1575">
                <a:latin typeface="Novecento sans wide Book" panose="00000405000000000000" pitchFamily="50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>
            <a:normAutofit/>
          </a:bodyPr>
          <a:lstStyle>
            <a:lvl1pPr marL="0" indent="0">
              <a:buNone/>
              <a:defRPr sz="1575">
                <a:latin typeface="Larke Neue" panose="00000504000000000004" pitchFamily="2" charset="0"/>
              </a:defRPr>
            </a:lvl1pPr>
            <a:lvl2pPr marL="257168" indent="0">
              <a:buNone/>
              <a:defRPr sz="1575"/>
            </a:lvl2pPr>
            <a:lvl3pPr marL="514338" indent="0">
              <a:buNone/>
              <a:defRPr sz="1351"/>
            </a:lvl3pPr>
            <a:lvl4pPr marL="771506" indent="0">
              <a:buNone/>
              <a:defRPr sz="1125"/>
            </a:lvl4pPr>
            <a:lvl5pPr marL="1028674" indent="0">
              <a:buNone/>
              <a:defRPr sz="1125"/>
            </a:lvl5pPr>
            <a:lvl6pPr marL="1285843" indent="0">
              <a:buNone/>
              <a:defRPr sz="1125"/>
            </a:lvl6pPr>
            <a:lvl7pPr marL="1543012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185644"/>
            <a:ext cx="2949178" cy="3683349"/>
          </a:xfrm>
        </p:spPr>
        <p:txBody>
          <a:bodyPr>
            <a:normAutofit/>
          </a:bodyPr>
          <a:lstStyle>
            <a:lvl1pPr marL="0" indent="0">
              <a:buNone/>
              <a:defRPr sz="788">
                <a:latin typeface="Larke Neue" panose="00000504000000000004" pitchFamily="2" charset="0"/>
              </a:defRPr>
            </a:lvl1pPr>
            <a:lvl2pPr marL="257168" indent="0">
              <a:buNone/>
              <a:defRPr sz="788"/>
            </a:lvl2pPr>
            <a:lvl3pPr marL="514338" indent="0">
              <a:buNone/>
              <a:defRPr sz="675"/>
            </a:lvl3pPr>
            <a:lvl4pPr marL="771506" indent="0">
              <a:buNone/>
              <a:defRPr sz="563"/>
            </a:lvl4pPr>
            <a:lvl5pPr marL="1028674" indent="0">
              <a:buNone/>
              <a:defRPr sz="563"/>
            </a:lvl5pPr>
            <a:lvl6pPr marL="1285843" indent="0">
              <a:buNone/>
              <a:defRPr sz="563"/>
            </a:lvl6pPr>
            <a:lvl7pPr marL="1543012" indent="0">
              <a:buNone/>
              <a:defRPr sz="563"/>
            </a:lvl7pPr>
            <a:lvl8pPr marL="1800180" indent="0">
              <a:buNone/>
              <a:defRPr sz="563"/>
            </a:lvl8pPr>
            <a:lvl9pPr marL="2057349" indent="0">
              <a:buNone/>
              <a:defRPr sz="56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88EC9-2748-44AB-A672-596D9CA68545}" type="datetimeFigureOut">
              <a:rPr lang="en-US" smtClean="0"/>
              <a:t>5/29/17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CEF26-3A66-45F0-8C77-A52CEA6F0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8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88EC9-2748-44AB-A672-596D9CA68545}" type="datetimeFigureOut">
              <a:rPr lang="en-US" smtClean="0"/>
              <a:t>5/29/17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CEF26-3A66-45F0-8C77-A52CEA6F0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6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6" r:id="rId4"/>
    <p:sldLayoutId id="2147483657" r:id="rId5"/>
  </p:sldLayoutIdLst>
  <p:timing>
    <p:tnLst>
      <p:par>
        <p:cTn id="1" dur="indefinite" restart="never" nodeType="tmRoot"/>
      </p:par>
    </p:tnLst>
  </p:timing>
  <p:txStyles>
    <p:titleStyle>
      <a:lvl1pPr algn="l" defTabSz="514338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514338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53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2923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091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59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27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7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4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5" Type="http://schemas.openxmlformats.org/officeDocument/2006/relationships/image" Target="../media/image9.png"/><Relationship Id="rId6" Type="http://schemas.microsoft.com/office/2007/relationships/hdphoto" Target="../media/hdphoto3.wdp"/><Relationship Id="rId7" Type="http://schemas.openxmlformats.org/officeDocument/2006/relationships/image" Target="../media/image10.png"/><Relationship Id="rId8" Type="http://schemas.microsoft.com/office/2007/relationships/hdphoto" Target="../media/hdphoto4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Relationship Id="rId11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4"/>
            <a:ext cx="6858000" cy="284003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4W MARKETING AND ADVERTISING </a:t>
            </a:r>
            <a:b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2800" dirty="0">
                <a:latin typeface="Helvetica Neue Medium" charset="0"/>
                <a:ea typeface="Helvetica Neue Medium" charset="0"/>
                <a:cs typeface="Helvetica Neue Medium" charset="0"/>
              </a:rPr>
              <a:t>SOLUTIONS, INC.</a:t>
            </a:r>
            <a:endParaRPr lang="en-US" sz="28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0927" y="390446"/>
            <a:ext cx="2682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COVERAGE</a:t>
            </a:r>
            <a:endParaRPr lang="en-US" sz="3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08183" y="1760158"/>
            <a:ext cx="4466417" cy="488529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08183" y="1917736"/>
            <a:ext cx="4466417" cy="3554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MODERN TRADE</a:t>
            </a:r>
            <a:endParaRPr lang="en-US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56791" y="2591217"/>
            <a:ext cx="4466417" cy="488529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656791" y="2751770"/>
            <a:ext cx="4466417" cy="3554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GENERAL TRADE</a:t>
            </a:r>
            <a:endParaRPr lang="en-US" dirty="0">
              <a:solidFill>
                <a:schemeClr val="bg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476500" y="4288275"/>
            <a:ext cx="5175248" cy="506302"/>
            <a:chOff x="2343946" y="4019017"/>
            <a:chExt cx="6162125" cy="602850"/>
          </a:xfrm>
          <a:effectLst/>
        </p:grpSpPr>
        <p:sp>
          <p:nvSpPr>
            <p:cNvPr id="20" name="Rectangle 19"/>
            <p:cNvSpPr/>
            <p:nvPr/>
          </p:nvSpPr>
          <p:spPr>
            <a:xfrm>
              <a:off x="2343946" y="4019017"/>
              <a:ext cx="6162125" cy="581687"/>
            </a:xfrm>
            <a:prstGeom prst="rect">
              <a:avLst/>
            </a:prstGeom>
            <a:solidFill>
              <a:srgbClr val="094A9E"/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Larke Neue Regular"/>
                <a:cs typeface="Larke Neue Regular"/>
              </a:endParaRPr>
            </a:p>
          </p:txBody>
        </p: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2343947" y="4198666"/>
              <a:ext cx="6162124" cy="423201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 anchorCtr="0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000" kern="1200" cap="none" spc="50" baseline="0">
                  <a:solidFill>
                    <a:srgbClr val="A9C71D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SPECIAL ACTIVATIONS</a:t>
              </a:r>
              <a:endPara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19716" y="3449741"/>
            <a:ext cx="4066439" cy="519002"/>
            <a:chOff x="3032125" y="5193767"/>
            <a:chExt cx="4841875" cy="617972"/>
          </a:xfrm>
          <a:effectLst/>
        </p:grpSpPr>
        <p:sp>
          <p:nvSpPr>
            <p:cNvPr id="22" name="Rectangle 21"/>
            <p:cNvSpPr/>
            <p:nvPr/>
          </p:nvSpPr>
          <p:spPr>
            <a:xfrm>
              <a:off x="3032125" y="5193767"/>
              <a:ext cx="4841875" cy="581687"/>
            </a:xfrm>
            <a:prstGeom prst="rect">
              <a:avLst/>
            </a:prstGeom>
            <a:solidFill>
              <a:srgbClr val="094A9E"/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Larke Neue Regular"/>
                <a:cs typeface="Larke Neue Regular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3032125" y="5388538"/>
              <a:ext cx="4841875" cy="423201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000" kern="1200" cap="none" spc="50" baseline="0">
                  <a:solidFill>
                    <a:srgbClr val="A9C71D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WHOLESALERS</a:t>
              </a:r>
              <a:endPara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19341" y="5100737"/>
            <a:ext cx="4066439" cy="509476"/>
            <a:chOff x="2692400" y="5987517"/>
            <a:chExt cx="4841875" cy="606630"/>
          </a:xfrm>
          <a:effectLst/>
        </p:grpSpPr>
        <p:sp>
          <p:nvSpPr>
            <p:cNvPr id="24" name="Rectangle 23"/>
            <p:cNvSpPr/>
            <p:nvPr/>
          </p:nvSpPr>
          <p:spPr>
            <a:xfrm>
              <a:off x="2692400" y="5987517"/>
              <a:ext cx="4841875" cy="581687"/>
            </a:xfrm>
            <a:prstGeom prst="rect">
              <a:avLst/>
            </a:prstGeom>
            <a:solidFill>
              <a:srgbClr val="094A9E"/>
            </a:solidFill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>
                <a:latin typeface="Larke Neue Regular"/>
                <a:cs typeface="Larke Neue Regular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2692400" y="6170947"/>
              <a:ext cx="4841875" cy="423200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000" kern="1200" cap="none" spc="50" baseline="0">
                  <a:solidFill>
                    <a:srgbClr val="A9C71D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CORPORATE</a:t>
              </a:r>
              <a:endParaRPr lang="en-US" dirty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168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Dole National Sales Conference (Feb 2016 &amp; 2017)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62" y="943540"/>
            <a:ext cx="6350000" cy="5297356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9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Dole 7-Eleven Fun Run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(Feb 2017)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43" y="834746"/>
            <a:ext cx="6309234" cy="5925738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7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Dole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Gaisano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Food 101 &amp; Food Fair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(Aug 2015 &amp;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31319" y="820460"/>
            <a:ext cx="6321871" cy="5830517"/>
            <a:chOff x="1402717" y="784907"/>
            <a:chExt cx="6398561" cy="5901246"/>
          </a:xfrm>
        </p:grpSpPr>
        <p:pic>
          <p:nvPicPr>
            <p:cNvPr id="8" name="Picture 7" descr="Screen Shot 2016-06-20 at 12.57.0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2717" y="784907"/>
              <a:ext cx="6362700" cy="2895600"/>
            </a:xfrm>
            <a:prstGeom prst="rect">
              <a:avLst/>
            </a:prstGeom>
          </p:spPr>
        </p:pic>
        <p:pic>
          <p:nvPicPr>
            <p:cNvPr id="9" name="Picture 8" descr="Screen Shot 2016-06-20 at 12.56.29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275" y="3803253"/>
              <a:ext cx="4191000" cy="28829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5694542" y="3809752"/>
              <a:ext cx="2106736" cy="2871114"/>
              <a:chOff x="7301286" y="1515149"/>
              <a:chExt cx="3327585" cy="4534920"/>
            </a:xfrm>
          </p:grpSpPr>
          <p:pic>
            <p:nvPicPr>
              <p:cNvPr id="11" name="Picture 10" descr="Screen Shot 2016-06-20 at 1.01.53 PM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424"/>
              <a:stretch/>
            </p:blipFill>
            <p:spPr>
              <a:xfrm>
                <a:off x="7301286" y="1515149"/>
                <a:ext cx="3301521" cy="2087113"/>
              </a:xfrm>
              <a:prstGeom prst="rect">
                <a:avLst/>
              </a:prstGeom>
            </p:spPr>
          </p:pic>
          <p:pic>
            <p:nvPicPr>
              <p:cNvPr id="12" name="Picture 11" descr="Screen Shot 2016-06-20 at 1.01.53 PM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60"/>
              <a:stretch/>
            </p:blipFill>
            <p:spPr>
              <a:xfrm>
                <a:off x="7363060" y="3776769"/>
                <a:ext cx="3265811" cy="2273300"/>
              </a:xfrm>
              <a:prstGeom prst="rect">
                <a:avLst/>
              </a:prstGeom>
            </p:spPr>
          </p:pic>
        </p:grp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55" y="3745478"/>
            <a:ext cx="6401295" cy="29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Dole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Suy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Sing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Suki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Day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(June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67" y="840940"/>
            <a:ext cx="5640185" cy="2668474"/>
          </a:xfrm>
          <a:prstGeom prst="rect">
            <a:avLst/>
          </a:prstGeom>
          <a:effectLst/>
        </p:spPr>
      </p:pic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61587" y="3509414"/>
            <a:ext cx="8015545" cy="536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5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1" kern="1200">
                <a:solidFill>
                  <a:schemeClr val="tx1"/>
                </a:solidFill>
                <a:latin typeface="Novecento sans wide Book" panose="00000405000000000000" pitchFamily="50" charset="0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Dole </a:t>
            </a:r>
            <a:r>
              <a:rPr lang="en-US" sz="1600" dirty="0" err="1">
                <a:latin typeface="Helvetica Neue Light" charset="0"/>
                <a:ea typeface="Helvetica Neue Light" charset="0"/>
                <a:cs typeface="Helvetica Neue Light" charset="0"/>
              </a:rPr>
              <a:t>Tiongsan</a:t>
            </a:r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 Convention</a:t>
            </a:r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(Nov 2015)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765" y="3969192"/>
            <a:ext cx="5681656" cy="26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Benby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UltraMega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Convention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(Oct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4" y="791884"/>
            <a:ext cx="6205538" cy="58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RC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UltraMega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Convention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(Oct 2015 &amp;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grpSp>
        <p:nvGrpSpPr>
          <p:cNvPr id="3" name="Group 2"/>
          <p:cNvGrpSpPr/>
          <p:nvPr/>
        </p:nvGrpSpPr>
        <p:grpSpPr>
          <a:xfrm>
            <a:off x="1575739" y="822443"/>
            <a:ext cx="6278282" cy="5805890"/>
            <a:chOff x="1371600" y="822442"/>
            <a:chExt cx="6400800" cy="5919189"/>
          </a:xfrm>
        </p:grpSpPr>
        <p:pic>
          <p:nvPicPr>
            <p:cNvPr id="8" name="Picture 7" descr="Screen Shot 2016-06-20 at 12.51.5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300" y="822442"/>
              <a:ext cx="6375400" cy="2959100"/>
            </a:xfrm>
            <a:prstGeom prst="rect">
              <a:avLst/>
            </a:prstGeom>
          </p:spPr>
        </p:pic>
        <p:pic>
          <p:nvPicPr>
            <p:cNvPr id="9" name="Picture 8" descr="Screen Shot 2016-06-20 at 12.53.0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3820631"/>
              <a:ext cx="6400800" cy="2921000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41" y="3682429"/>
            <a:ext cx="6265825" cy="29680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8517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Huggies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Dry Pants Dance Showdown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(Oct - Nov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4" y="845762"/>
            <a:ext cx="6346825" cy="2959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4" y="3798486"/>
            <a:ext cx="6346825" cy="29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Huggies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Dry Pants Dance Showdown (Oct - Nov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8" y="847728"/>
            <a:ext cx="6173383" cy="582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3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Huggies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Zumbaby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Exercise Showdown (Oct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8" y="850012"/>
            <a:ext cx="6173383" cy="58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6-06-20 at 1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5" y="2316037"/>
            <a:ext cx="3488031" cy="194219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777906" y="1999175"/>
            <a:ext cx="1454563" cy="1454563"/>
          </a:xfrm>
          <a:prstGeom prst="ellipse">
            <a:avLst/>
          </a:prstGeom>
          <a:solidFill>
            <a:srgbClr val="094A9E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79417" y="2396321"/>
            <a:ext cx="1451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WHO</a:t>
            </a:r>
            <a:endParaRPr lang="en-US" sz="40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261042" y="880116"/>
            <a:ext cx="1454563" cy="1454563"/>
          </a:xfrm>
          <a:prstGeom prst="ellipse">
            <a:avLst/>
          </a:prstGeom>
          <a:solidFill>
            <a:srgbClr val="094A9E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54370" y="1265705"/>
            <a:ext cx="1467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WHAT</a:t>
            </a:r>
            <a:endParaRPr lang="en-US" sz="36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816074" y="2825119"/>
            <a:ext cx="1454563" cy="1454563"/>
          </a:xfrm>
          <a:prstGeom prst="ellipse">
            <a:avLst/>
          </a:prstGeom>
          <a:solidFill>
            <a:srgbClr val="094A9E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49709" y="3237304"/>
            <a:ext cx="1587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</a:t>
            </a:r>
            <a:endParaRPr lang="en-US" sz="36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910" y="3615341"/>
            <a:ext cx="1454563" cy="1454563"/>
          </a:xfrm>
          <a:prstGeom prst="ellipse">
            <a:avLst/>
          </a:prstGeom>
          <a:solidFill>
            <a:srgbClr val="094A9E"/>
          </a:solidFill>
          <a:ln w="190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68366" y="4002460"/>
            <a:ext cx="1377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WHY</a:t>
            </a:r>
            <a:endParaRPr lang="en-US" sz="40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3" name="Elbow Connector 32"/>
          <p:cNvCxnSpPr>
            <a:stCxn id="5" idx="1"/>
          </p:cNvCxnSpPr>
          <p:nvPr/>
        </p:nvCxnSpPr>
        <p:spPr>
          <a:xfrm rot="16200000" flipH="1" flipV="1">
            <a:off x="3529388" y="1234638"/>
            <a:ext cx="483983" cy="2439084"/>
          </a:xfrm>
          <a:prstGeom prst="bentConnector3">
            <a:avLst>
              <a:gd name="adj1" fmla="val -91246"/>
            </a:avLst>
          </a:prstGeom>
          <a:ln>
            <a:solidFill>
              <a:srgbClr val="0E76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</p:cNvCxnSpPr>
          <p:nvPr/>
        </p:nvCxnSpPr>
        <p:spPr>
          <a:xfrm rot="10800000" flipV="1">
            <a:off x="1270000" y="1607397"/>
            <a:ext cx="4991040" cy="1709545"/>
          </a:xfrm>
          <a:prstGeom prst="bentConnector3">
            <a:avLst>
              <a:gd name="adj1" fmla="val 111369"/>
            </a:avLst>
          </a:prstGeom>
          <a:ln>
            <a:solidFill>
              <a:srgbClr val="0E76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1" idx="1"/>
          </p:cNvCxnSpPr>
          <p:nvPr/>
        </p:nvCxnSpPr>
        <p:spPr>
          <a:xfrm rot="16200000" flipH="1" flipV="1">
            <a:off x="4132230" y="2803893"/>
            <a:ext cx="86233" cy="2135159"/>
          </a:xfrm>
          <a:prstGeom prst="bentConnector4">
            <a:avLst>
              <a:gd name="adj1" fmla="val -265096"/>
              <a:gd name="adj2" fmla="val 54988"/>
            </a:avLst>
          </a:prstGeom>
          <a:ln>
            <a:solidFill>
              <a:srgbClr val="0E76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9" idx="4"/>
          </p:cNvCxnSpPr>
          <p:nvPr/>
        </p:nvCxnSpPr>
        <p:spPr>
          <a:xfrm>
            <a:off x="2241176" y="4034118"/>
            <a:ext cx="5302178" cy="245562"/>
          </a:xfrm>
          <a:prstGeom prst="bentConnector4">
            <a:avLst>
              <a:gd name="adj1" fmla="val 44269"/>
              <a:gd name="adj2" fmla="val 509486"/>
            </a:avLst>
          </a:prstGeom>
          <a:ln>
            <a:solidFill>
              <a:srgbClr val="0E76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22943" y="6387785"/>
            <a:ext cx="5134434" cy="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722470" y="5827061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4" name="Rectangle 43"/>
          <p:cNvSpPr/>
          <p:nvPr/>
        </p:nvSpPr>
        <p:spPr>
          <a:xfrm>
            <a:off x="209177" y="5827060"/>
            <a:ext cx="5632824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355071" y="6023926"/>
            <a:ext cx="590528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THE 4Ws OF 4W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8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43" grpId="0" animBg="1"/>
      <p:bldP spid="44" grpId="0" animBg="1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Huggies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Kid’s Fair Activation (Sept - Oct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8" y="871933"/>
            <a:ext cx="6173383" cy="577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Event Concepts and Management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Vaseline 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Spray &amp; Go Labor 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Day Activation (April - May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7" name="Picture 6" descr="Screen Shot 2016-06-20 at 12.37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09" y="884302"/>
            <a:ext cx="6047793" cy="5649435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44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Brand and Product Activations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Ferrero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Rocher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Christmas Push Selling (Dec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60" y="901414"/>
            <a:ext cx="6091021" cy="57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242326"/>
            <a:ext cx="8015545" cy="829235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Brand and Product Activations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Mama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Sita’s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Citimart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800" dirty="0" err="1">
                <a:latin typeface="Helvetica Neue Light" charset="0"/>
                <a:ea typeface="Helvetica Neue Light" charset="0"/>
                <a:cs typeface="Helvetica Neue Light" charset="0"/>
              </a:rPr>
              <a:t>Cookfest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 (Sept 2015)</a:t>
            </a:r>
            <a:b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Dole Christmas Push Selling (Oct – Dec 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9" y="1113117"/>
            <a:ext cx="7379371" cy="52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5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Creative Design and Concept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Booth Designs (2015 to 2017)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06" y="888624"/>
            <a:ext cx="6247126" cy="542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4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Fabrication, Merchandising &amp; Product Displays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In-Store Product Displays (2015 to 2017)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1" y="895133"/>
            <a:ext cx="5910863" cy="564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Fabrication, Merchandising &amp; Product Displays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In-Store Product Displays (2015 to 2017)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87" y="820459"/>
            <a:ext cx="5183585" cy="575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6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Fabrication, Merchandising &amp; Product Displays 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PR Packages (2016)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5" y="987141"/>
            <a:ext cx="5910863" cy="54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4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Printing and Installation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From 2015 to 2017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799" y="888624"/>
            <a:ext cx="5951305" cy="54455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8941" y="3015384"/>
            <a:ext cx="1706163" cy="10079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Perhaps include </a:t>
            </a:r>
            <a:r>
              <a:rPr lang="en-US" b="1" dirty="0" err="1" smtClean="0">
                <a:solidFill>
                  <a:schemeClr val="tx1"/>
                </a:solidFill>
              </a:rPr>
              <a:t>Travellers</a:t>
            </a:r>
            <a:r>
              <a:rPr lang="en-US" b="1" dirty="0" smtClean="0">
                <a:solidFill>
                  <a:schemeClr val="tx1"/>
                </a:solidFill>
              </a:rPr>
              <a:t> tarp here as well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Printing and Installation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From 2015 to 2017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86" y="820458"/>
            <a:ext cx="5596919" cy="59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1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67531" y="3909606"/>
            <a:ext cx="23494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Within reach.</a:t>
            </a:r>
            <a:endParaRPr lang="en-US" sz="3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67533" y="3339036"/>
            <a:ext cx="2513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Without limits.</a:t>
            </a:r>
            <a:endParaRPr lang="en-US" sz="3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67533" y="2197894"/>
            <a:ext cx="2572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ell-informed.</a:t>
            </a:r>
            <a:endParaRPr lang="en-US" sz="3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7533" y="2768465"/>
            <a:ext cx="13528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 Neue Light" charset="0"/>
                <a:ea typeface="Helvetica Neue Light" charset="0"/>
                <a:cs typeface="Helvetica Neue Light" charset="0"/>
              </a:rPr>
              <a:t>Willing.</a:t>
            </a:r>
            <a:endParaRPr lang="en-US" sz="3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" name="Picture 1" descr="Screen Shot 2016-06-20 at 1.49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75" y="2405683"/>
            <a:ext cx="3352800" cy="18669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606117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4" name="Rectangle 23"/>
          <p:cNvSpPr/>
          <p:nvPr/>
        </p:nvSpPr>
        <p:spPr>
          <a:xfrm>
            <a:off x="3824942" y="283884"/>
            <a:ext cx="490070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3627189" y="467498"/>
            <a:ext cx="590528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WHO WE ARE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0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  <p:bldP spid="20" grpId="0"/>
      <p:bldP spid="23" grpId="0" animBg="1"/>
      <p:bldP spid="24" grpId="0" animBg="1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Creative Design and Concept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Logo and Collateral Designs (2015 to 2017)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78" y="888624"/>
            <a:ext cx="5910863" cy="580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1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Corporate </a:t>
            </a:r>
            <a:r>
              <a:rPr lang="en-US" sz="1800">
                <a:latin typeface="Helvetica Neue Medium" charset="0"/>
                <a:ea typeface="Helvetica Neue Medium" charset="0"/>
                <a:cs typeface="Helvetica Neue Medium" charset="0"/>
              </a:rPr>
              <a:t>Giveaways and Premiums</a:t>
            </a: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/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From 2015 to 2017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60" y="888624"/>
            <a:ext cx="5558544" cy="580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Manpower Services, Training and 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Development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13" y="899371"/>
            <a:ext cx="6502099" cy="571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3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Manpower Services, Training and 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Development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898" y="842219"/>
            <a:ext cx="5663245" cy="595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4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6355" y="313765"/>
            <a:ext cx="8015545" cy="452720"/>
          </a:xfrm>
        </p:spPr>
        <p:txBody>
          <a:bodyPr>
            <a:normAutofit fontScale="90000"/>
          </a:bodyPr>
          <a:lstStyle/>
          <a:p>
            <a: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  <a:t>Selling &amp; Jobber Programs</a:t>
            </a:r>
            <a:br>
              <a:rPr lang="en-US" sz="1800" dirty="0"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Swift, Century Pacific Foods, Inc. (July 2015 – present)</a:t>
            </a: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941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Rectangle 4"/>
          <p:cNvSpPr/>
          <p:nvPr/>
        </p:nvSpPr>
        <p:spPr>
          <a:xfrm>
            <a:off x="463177" y="283884"/>
            <a:ext cx="300317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4" name="Picture 13" descr="Screen Shot 2016-06-20 at 1.25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08" y="2518472"/>
            <a:ext cx="4356100" cy="2489200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334704" y="1387166"/>
            <a:ext cx="4158078" cy="2260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1" kern="1200">
                <a:solidFill>
                  <a:schemeClr val="tx1"/>
                </a:solidFill>
                <a:latin typeface="Novecento sans wide Book" panose="00000405000000000000" pitchFamily="50" charset="0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Helvetica Neue Medium" charset="0"/>
                <a:ea typeface="Helvetica Neue Medium" charset="0"/>
                <a:cs typeface="Helvetica Neue Medium" charset="0"/>
              </a:rPr>
              <a:t>Objectives:</a:t>
            </a:r>
          </a:p>
          <a:p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Grow monthly sales from 1MT to 3MT a year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Build census in Paranaque, </a:t>
            </a:r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Muntinlupa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 and Las </a:t>
            </a:r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Pinas</a:t>
            </a: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4" name="Picture 23" descr="Screen Shot 2016-06-20 at 9.41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689" y="1563509"/>
            <a:ext cx="1676400" cy="9525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8941" y="465424"/>
            <a:ext cx="319741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WORKS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49681" y="3321500"/>
            <a:ext cx="4158078" cy="2260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43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1" kern="1200">
                <a:solidFill>
                  <a:schemeClr val="tx1"/>
                </a:solidFill>
                <a:latin typeface="Novecento sans wide Book" panose="00000405000000000000" pitchFamily="50" charset="0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Helvetica Neue Medium" charset="0"/>
                <a:ea typeface="Helvetica Neue Medium" charset="0"/>
                <a:cs typeface="Helvetica Neue Medium" charset="0"/>
              </a:rPr>
              <a:t>Achievements:</a:t>
            </a:r>
          </a:p>
          <a:p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Average monthly sales hitting +16% vs target in 2015</a:t>
            </a:r>
          </a:p>
          <a:p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6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11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8606117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8" name="Rectangle 27"/>
          <p:cNvSpPr/>
          <p:nvPr/>
        </p:nvSpPr>
        <p:spPr>
          <a:xfrm>
            <a:off x="3824942" y="283884"/>
            <a:ext cx="490070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24944" y="381770"/>
            <a:ext cx="5079999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WAREHOUSE FACILITY</a:t>
            </a:r>
            <a:endParaRPr lang="en-US" sz="32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24944" y="761999"/>
            <a:ext cx="5079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Ususan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Taguig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4" y="1188720"/>
            <a:ext cx="677875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5" grpId="0"/>
      <p:bldP spid="3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8606117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8" name="Rectangle 27"/>
          <p:cNvSpPr/>
          <p:nvPr/>
        </p:nvSpPr>
        <p:spPr>
          <a:xfrm>
            <a:off x="3824942" y="283884"/>
            <a:ext cx="490070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24944" y="381770"/>
            <a:ext cx="5079999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OUR CLIENTS</a:t>
            </a:r>
            <a:endParaRPr lang="en-US" sz="32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83" y="866283"/>
            <a:ext cx="5495315" cy="59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28214" y="3079948"/>
            <a:ext cx="3301134" cy="581687"/>
          </a:xfrm>
          <a:prstGeom prst="rect">
            <a:avLst/>
          </a:prstGeom>
          <a:solidFill>
            <a:srgbClr val="094A9E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arke Neue Bold"/>
              <a:cs typeface="Larke Neue Bold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1921532"/>
            <a:ext cx="7924800" cy="423200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Work with us.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2600918"/>
            <a:ext cx="9144000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Let us know how we can work</a:t>
            </a:r>
            <a:endParaRPr lang="en-US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817808"/>
            <a:ext cx="9144000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</a:t>
            </a:r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ith you.</a:t>
            </a:r>
            <a:endParaRPr lang="en-US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8214" y="2978374"/>
            <a:ext cx="33011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WONDERS</a:t>
            </a:r>
            <a:endParaRPr lang="en-US" sz="4500" dirty="0">
              <a:ln w="18415" cmpd="sng">
                <a:noFill/>
                <a:prstDash val="solid"/>
              </a:ln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Shot 2015-04-11 at 2.14.41 PM.png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15348A"/>
              </a:clrFrom>
              <a:clrTo>
                <a:srgbClr val="15348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94" r="1402"/>
          <a:stretch/>
        </p:blipFill>
        <p:spPr>
          <a:xfrm>
            <a:off x="-29882" y="2766462"/>
            <a:ext cx="9278471" cy="21183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35489" y="2285353"/>
            <a:ext cx="51089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Helvetica Neue" charset="0"/>
                <a:ea typeface="Helvetica Neue" charset="0"/>
                <a:cs typeface="Helvetica Neue" charset="0"/>
              </a:rPr>
              <a:t>YOUR BUSINESS PARTNER</a:t>
            </a:r>
            <a:endParaRPr lang="en-US" sz="3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9307" y="2957487"/>
            <a:ext cx="1935816" cy="878459"/>
            <a:chOff x="418971" y="2432504"/>
            <a:chExt cx="1935816" cy="878459"/>
          </a:xfrm>
        </p:grpSpPr>
        <p:sp>
          <p:nvSpPr>
            <p:cNvPr id="10" name="TextBox 9"/>
            <p:cNvSpPr txBox="1"/>
            <p:nvPr/>
          </p:nvSpPr>
          <p:spPr>
            <a:xfrm>
              <a:off x="418971" y="2432504"/>
              <a:ext cx="11641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bridge</a:t>
              </a:r>
              <a:endParaRPr lang="en-US" sz="28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96860" y="2432504"/>
              <a:ext cx="857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</a:t>
              </a:r>
              <a:endParaRPr lang="en-US" sz="28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8463" y="2787743"/>
              <a:ext cx="16802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FF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strategies</a:t>
              </a:r>
              <a:endParaRPr lang="en-US" sz="28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284109" y="3032532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needs of the </a:t>
            </a:r>
            <a:endParaRPr lang="en-US" sz="28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50371" y="3347167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consumers</a:t>
            </a:r>
            <a:endParaRPr lang="en-US" sz="2800" dirty="0">
              <a:solidFill>
                <a:srgbClr val="FFFFF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06117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8" name="Rectangle 17"/>
          <p:cNvSpPr/>
          <p:nvPr/>
        </p:nvSpPr>
        <p:spPr>
          <a:xfrm>
            <a:off x="3824942" y="283884"/>
            <a:ext cx="490070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627189" y="467498"/>
            <a:ext cx="590528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WHO WE ARE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0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76506" y="457798"/>
            <a:ext cx="6533321" cy="194845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Our vision </a:t>
            </a:r>
            <a:r>
              <a:rPr lang="en-US" sz="24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is to be a world-class, globally-recognized marketing and advertising company, delivering services of the highest caliber as one of the preferred suppliers of FMCG companies worldwide.</a:t>
            </a:r>
          </a:p>
        </p:txBody>
      </p:sp>
      <p:sp>
        <p:nvSpPr>
          <p:cNvPr id="2" name="Rectangle 1"/>
          <p:cNvSpPr/>
          <p:nvPr/>
        </p:nvSpPr>
        <p:spPr>
          <a:xfrm>
            <a:off x="717879" y="2826214"/>
            <a:ext cx="67652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Our service-driven mission</a:t>
            </a:r>
            <a:r>
              <a:rPr lang="en-US" sz="2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is to work with our client partners and provide effective solutions to your marketing and advertising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needs because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00498" y="4560804"/>
            <a:ext cx="3553685" cy="452597"/>
          </a:xfrm>
          <a:prstGeom prst="rect">
            <a:avLst/>
          </a:prstGeom>
          <a:solidFill>
            <a:srgbClr val="094A9E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100496" y="4644011"/>
            <a:ext cx="3553686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</a:t>
            </a:r>
            <a:r>
              <a:rPr lang="en-US" sz="3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our goals </a:t>
            </a:r>
            <a:endParaRPr lang="en-US" sz="3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52058" y="5170004"/>
            <a:ext cx="4982219" cy="500811"/>
          </a:xfrm>
          <a:prstGeom prst="rect">
            <a:avLst/>
          </a:prstGeom>
          <a:solidFill>
            <a:srgbClr val="094A9E"/>
          </a:solidFill>
          <a:ln>
            <a:noFill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252058" y="5377944"/>
            <a:ext cx="4982219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ARE OUR GOALS</a:t>
            </a:r>
            <a:endParaRPr lang="en-US" sz="4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8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2" grpId="0"/>
      <p:bldP spid="9" grpId="0" animBg="1"/>
      <p:bldP spid="10" grpId="0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9253" y="128510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Furthermore, </a:t>
            </a:r>
            <a:r>
              <a:rPr lang="en-US" sz="2000" dirty="0">
                <a:latin typeface="Helvetica Neue Medium" charset="0"/>
                <a:ea typeface="Helvetica Neue Medium" charset="0"/>
                <a:cs typeface="Helvetica Neue Medium" charset="0"/>
              </a:rPr>
              <a:t>our core values 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define who we are and how we work.</a:t>
            </a:r>
          </a:p>
          <a:p>
            <a:pPr marL="0" indent="0">
              <a:buNone/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803659" y="1986658"/>
            <a:ext cx="2017059" cy="739589"/>
          </a:xfrm>
          <a:prstGeom prst="snip2Diag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CLIENT FOCUS</a:t>
            </a:r>
            <a:endParaRPr lang="en-US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803659" y="3697470"/>
            <a:ext cx="2017059" cy="739589"/>
          </a:xfrm>
          <a:prstGeom prst="snip2DiagRect">
            <a:avLst/>
          </a:prstGeom>
          <a:solidFill>
            <a:srgbClr val="00819A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CREATIVITY</a:t>
            </a:r>
            <a:endParaRPr lang="en-US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3604008" y="1986658"/>
            <a:ext cx="2017059" cy="739589"/>
          </a:xfrm>
          <a:prstGeom prst="snip2DiagRect">
            <a:avLst/>
          </a:prstGeom>
          <a:solidFill>
            <a:srgbClr val="0070C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TEAMWORK AND COLLABORATION</a:t>
            </a:r>
            <a:endParaRPr lang="en-US" sz="1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3604008" y="3697470"/>
            <a:ext cx="2017059" cy="739589"/>
          </a:xfrm>
          <a:prstGeom prst="snip2DiagRect">
            <a:avLst/>
          </a:prstGeom>
          <a:solidFill>
            <a:srgbClr val="7FC5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PASSION FOR EXCELLENCE</a:t>
            </a:r>
            <a:endParaRPr lang="en-US" sz="16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6404359" y="1986658"/>
            <a:ext cx="2017059" cy="739589"/>
          </a:xfrm>
          <a:prstGeom prst="snip2DiagRect">
            <a:avLst/>
          </a:prstGeom>
          <a:solidFill>
            <a:srgbClr val="008BA2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RESPECT FOR THE INDIVIDUAL</a:t>
            </a:r>
            <a:endParaRPr lang="en-US" sz="16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6404359" y="3697470"/>
            <a:ext cx="2017059" cy="739589"/>
          </a:xfrm>
          <a:prstGeom prst="snip2Diag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INTEGRITY AND TRUST</a:t>
            </a:r>
            <a:endParaRPr lang="en-US" sz="16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3659" y="2834286"/>
            <a:ext cx="2017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Your goals are our goals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04007" y="2814447"/>
            <a:ext cx="2017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Bringing great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minds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together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09811" y="2814447"/>
            <a:ext cx="2206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We value our people and our clients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3659" y="4560402"/>
            <a:ext cx="2017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Finding new,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specific,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and effective solutions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04007" y="4540563"/>
            <a:ext cx="20170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Commitment to provide the best service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69880" y="4621298"/>
            <a:ext cx="2286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You can count on us </a:t>
            </a:r>
          </a:p>
        </p:txBody>
      </p:sp>
    </p:spTree>
    <p:extLst>
      <p:ext uri="{BB962C8B-B14F-4D97-AF65-F5344CB8AC3E}">
        <p14:creationId xmlns:p14="http://schemas.microsoft.com/office/powerpoint/2010/main" val="199665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7418" y="2405345"/>
            <a:ext cx="3420998" cy="508184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47418" y="1995013"/>
            <a:ext cx="3420998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 are here to work</a:t>
            </a:r>
            <a:endParaRPr lang="en-US" sz="2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" y="3610029"/>
            <a:ext cx="7924800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 places that matter</a:t>
            </a:r>
            <a:endParaRPr lang="en-US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09600" y="4033229"/>
            <a:ext cx="7924800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or the people who matter</a:t>
            </a:r>
            <a:endParaRPr lang="en-US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9600" y="2619276"/>
            <a:ext cx="7924800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WONDERS</a:t>
            </a:r>
            <a:endParaRPr lang="en-US" sz="44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06117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5" name="Rectangle 14"/>
          <p:cNvSpPr/>
          <p:nvPr/>
        </p:nvSpPr>
        <p:spPr>
          <a:xfrm>
            <a:off x="2689412" y="283884"/>
            <a:ext cx="603623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954835" y="467498"/>
            <a:ext cx="590528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WHY WE’RE HERE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41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6" grpId="0"/>
      <p:bldP spid="14" grpId="0" animBg="1"/>
      <p:bldP spid="15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ntitled-1.png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18" y="2705841"/>
            <a:ext cx="2424433" cy="2404042"/>
          </a:xfrm>
          <a:prstGeom prst="rect">
            <a:avLst/>
          </a:prstGeom>
        </p:spPr>
      </p:pic>
      <p:pic>
        <p:nvPicPr>
          <p:cNvPr id="11" name="Picture 10" descr="Untitled-2.png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202363"/>
            <a:ext cx="2906806" cy="2882359"/>
          </a:xfrm>
          <a:prstGeom prst="rect">
            <a:avLst/>
          </a:prstGeom>
        </p:spPr>
      </p:pic>
      <p:pic>
        <p:nvPicPr>
          <p:cNvPr id="12" name="Picture 11" descr="Untitled-3.png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194" y="400423"/>
            <a:ext cx="3624072" cy="35935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1301" y="1972286"/>
            <a:ext cx="3084051" cy="478068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rke Neue Bold"/>
              <a:cs typeface="Larke Neue Bold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61299" y="1538080"/>
            <a:ext cx="308405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well-thought</a:t>
            </a:r>
            <a:endParaRPr lang="en-US" sz="2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61301" y="2072822"/>
            <a:ext cx="3084051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strategy</a:t>
            </a:r>
            <a:endParaRPr lang="en-US" sz="40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12498" y="1805509"/>
            <a:ext cx="3084051" cy="435668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rke Neue Bold"/>
              <a:cs typeface="Larke Neue Bold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712496" y="1366236"/>
            <a:ext cx="308405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effective</a:t>
            </a:r>
            <a:endParaRPr lang="en-US" sz="2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712498" y="1941770"/>
            <a:ext cx="3084051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solutions</a:t>
            </a:r>
            <a:endParaRPr lang="en-US" sz="40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97251" y="5252955"/>
            <a:ext cx="3084051" cy="439635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rke Neue Bold"/>
              <a:cs typeface="Larke Neue Bold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097249" y="4815370"/>
            <a:ext cx="308405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significant</a:t>
            </a:r>
            <a:endParaRPr lang="en-US" sz="2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097251" y="5386625"/>
            <a:ext cx="3084051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results</a:t>
            </a:r>
            <a:endParaRPr lang="en-US" sz="40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8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6" grpId="0"/>
      <p:bldP spid="19" grpId="0" animBg="1"/>
      <p:bldP spid="20" grpId="0"/>
      <p:bldP spid="21" grpId="0"/>
      <p:bldP spid="22" grpId="0" animBg="1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8606117" y="283885"/>
            <a:ext cx="298824" cy="478117"/>
          </a:xfrm>
          <a:prstGeom prst="rect">
            <a:avLst/>
          </a:prstGeom>
          <a:solidFill>
            <a:srgbClr val="0E7690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8" name="Rectangle 27"/>
          <p:cNvSpPr/>
          <p:nvPr/>
        </p:nvSpPr>
        <p:spPr>
          <a:xfrm>
            <a:off x="3824942" y="283884"/>
            <a:ext cx="4900706" cy="478117"/>
          </a:xfrm>
          <a:prstGeom prst="rect">
            <a:avLst/>
          </a:prstGeom>
          <a:solidFill>
            <a:srgbClr val="094A9E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24944" y="467498"/>
            <a:ext cx="5079999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rPr>
              <a:t>WHAT WE DO</a:t>
            </a:r>
            <a:endParaRPr lang="en-US" sz="4400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60127" y="1668553"/>
            <a:ext cx="35560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34727" y="2527567"/>
            <a:ext cx="406400" cy="33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60127" y="3361181"/>
            <a:ext cx="355600" cy="33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28377" y="4194795"/>
            <a:ext cx="419100" cy="33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29977" y="5028409"/>
            <a:ext cx="215900" cy="355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50506" y="2130778"/>
            <a:ext cx="3048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25106" y="2991718"/>
            <a:ext cx="355600" cy="33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06056" y="3839958"/>
            <a:ext cx="393700" cy="292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56856" y="4650098"/>
            <a:ext cx="292100" cy="30480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817679" y="1683589"/>
            <a:ext cx="275432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Event Concepts &amp; 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Management</a:t>
            </a:r>
            <a:endParaRPr lang="en-US" sz="1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817679" y="2533917"/>
            <a:ext cx="275432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Brand &amp; Product 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Activation</a:t>
            </a:r>
            <a:endParaRPr lang="en-US" sz="1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817679" y="3280881"/>
            <a:ext cx="275432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</a:t>
            </a:r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abrication</a:t>
            </a:r>
            <a:endParaRPr lang="en-US" sz="1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17679" y="4217020"/>
            <a:ext cx="275432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Merchandising &amp; 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Product Displays</a:t>
            </a:r>
            <a:endParaRPr lang="en-US" sz="1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817679" y="5074051"/>
            <a:ext cx="2754322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Creative Design &amp; 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Concept</a:t>
            </a:r>
            <a:endParaRPr lang="en-US" sz="1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309306" y="2130778"/>
            <a:ext cx="4850695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Corporate Giveaway &amp; 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Premiums</a:t>
            </a:r>
            <a:endParaRPr lang="en-US" sz="1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309306" y="2986883"/>
            <a:ext cx="4850695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Printing &amp; 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Installation</a:t>
            </a:r>
            <a:endParaRPr lang="en-US" sz="1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5309306" y="3805434"/>
            <a:ext cx="4850695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Manpower 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Services</a:t>
            </a:r>
            <a:endParaRPr lang="en-US" sz="1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309306" y="4641984"/>
            <a:ext cx="4850695" cy="423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none" spc="50" baseline="0">
                <a:solidFill>
                  <a:srgbClr val="A9C71D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Manpower Training &amp;</a:t>
            </a:r>
          </a:p>
          <a:p>
            <a:r>
              <a:rPr lang="en-US" sz="18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Development</a:t>
            </a:r>
            <a:endParaRPr lang="en-US" sz="18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5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W PPT Template 4x3" id="{A463B493-EE2E-4389-992B-B7B5FAAB96A6}" vid="{BD4A1717-2CC8-4A8F-A46E-DA3E50814F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Company Profile Presentaion 17 June 2016</Template>
  <TotalTime>1280</TotalTime>
  <Words>991</Words>
  <Application>Microsoft Macintosh PowerPoint</Application>
  <PresentationFormat>On-screen Show (4:3)</PresentationFormat>
  <Paragraphs>276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Calibri</vt:lpstr>
      <vt:lpstr>Calibri Light</vt:lpstr>
      <vt:lpstr>Helvetica Neue</vt:lpstr>
      <vt:lpstr>Helvetica Neue Light</vt:lpstr>
      <vt:lpstr>Helvetica Neue Medium</vt:lpstr>
      <vt:lpstr>Larke Neue</vt:lpstr>
      <vt:lpstr>Larke Neue Bold</vt:lpstr>
      <vt:lpstr>Larke Neue Regular</vt:lpstr>
      <vt:lpstr>Novecento sans wide Book</vt:lpstr>
      <vt:lpstr>Novecento sans wide Normal</vt:lpstr>
      <vt:lpstr>Arial</vt:lpstr>
      <vt:lpstr>Office Theme</vt:lpstr>
      <vt:lpstr>4W MARKETING AND ADVERTISING  SOLUTIONS, INC.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Event Concepts and Management Dole National Sales Conference (Feb 2016 &amp; 2017)</vt:lpstr>
      <vt:lpstr>Event Concepts and Management  Dole 7-Eleven Fun Run (Feb 2017)</vt:lpstr>
      <vt:lpstr>Event Concepts and Management  Dole Gaisano Food 101 &amp; Food Fair (Aug 2015 &amp; 2016)</vt:lpstr>
      <vt:lpstr>Event Concepts and Management  Dole Suy Sing Suki Day (June 2016)</vt:lpstr>
      <vt:lpstr>Event Concepts and Management  Benby UltraMega Convention (Oct 2016)</vt:lpstr>
      <vt:lpstr>Event Concepts and Management  RC UltraMega Convention (Oct 2015 &amp; 2016)</vt:lpstr>
      <vt:lpstr>Event Concepts and Management  Huggies Dry Pants Dance Showdown (Oct - Nov 2016)</vt:lpstr>
      <vt:lpstr>Event Concepts and Management  Huggies Dry Pants Dance Showdown (Oct - Nov 2016)</vt:lpstr>
      <vt:lpstr>Event Concepts and Management  Huggies Zumbaby Exercise Showdown (Oct 2016)</vt:lpstr>
      <vt:lpstr>Event Concepts and Management  Huggies Kid’s Fair Activation (Sept - Oct 2016)</vt:lpstr>
      <vt:lpstr>Event Concepts and Management  Vaseline Spray &amp; Go Labor Day Activation (April - May 2016)</vt:lpstr>
      <vt:lpstr>Brand and Product Activations Ferrero Rocher Christmas Push Selling (Dec 2016)</vt:lpstr>
      <vt:lpstr>Brand and Product Activations Mama Sita’s Citimart Cookfest (Sept 2015) Dole Christmas Push Selling (Oct – Dec 2016)</vt:lpstr>
      <vt:lpstr>Creative Design and Concept Booth Designs (2015 to 2017)</vt:lpstr>
      <vt:lpstr>Fabrication, Merchandising &amp; Product Displays In-Store Product Displays (2015 to 2017)</vt:lpstr>
      <vt:lpstr>Fabrication, Merchandising &amp; Product Displays In-Store Product Displays (2015 to 2017)</vt:lpstr>
      <vt:lpstr>Fabrication, Merchandising &amp; Product Displays  PR Packages (2016)</vt:lpstr>
      <vt:lpstr>Printing and Installation From 2015 to 2017</vt:lpstr>
      <vt:lpstr>Printing and Installation From 2015 to 2017</vt:lpstr>
      <vt:lpstr>Creative Design and Concept Logo and Collateral Designs (2015 to 2017)</vt:lpstr>
      <vt:lpstr>Corporate Giveaways and Premiums From 2015 to 2017</vt:lpstr>
      <vt:lpstr>Manpower Services, Training and  Development</vt:lpstr>
      <vt:lpstr>Manpower Services, Training and  Development</vt:lpstr>
      <vt:lpstr>Selling &amp; Jobber Programs Swift, Century Pacific Foods, Inc. (July 2015 – present)</vt:lpstr>
      <vt:lpstr>PowerPoint Presentation</vt:lpstr>
      <vt:lpstr>PowerPoint Presentation</vt:lpstr>
      <vt:lpstr>Work with us.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4W MARKETING AND ADVERTISING  SOLUTIONS, INC.</dc:title>
  <dc:creator>Microsoft Office User</dc:creator>
  <cp:lastModifiedBy>Microsoft Office User</cp:lastModifiedBy>
  <cp:revision>56</cp:revision>
  <cp:lastPrinted>2017-05-29T07:21:49Z</cp:lastPrinted>
  <dcterms:created xsi:type="dcterms:W3CDTF">2017-03-09T02:46:07Z</dcterms:created>
  <dcterms:modified xsi:type="dcterms:W3CDTF">2017-05-29T07:23:40Z</dcterms:modified>
</cp:coreProperties>
</file>